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0" r:id="rId3"/>
    <p:sldId id="259" r:id="rId4"/>
    <p:sldId id="266" r:id="rId5"/>
    <p:sldId id="267" r:id="rId6"/>
    <p:sldId id="261" r:id="rId7"/>
    <p:sldId id="281" r:id="rId8"/>
    <p:sldId id="282" r:id="rId9"/>
    <p:sldId id="257" r:id="rId10"/>
    <p:sldId id="262" r:id="rId11"/>
    <p:sldId id="263" r:id="rId12"/>
    <p:sldId id="283" r:id="rId13"/>
    <p:sldId id="264" r:id="rId14"/>
    <p:sldId id="265" r:id="rId15"/>
    <p:sldId id="268" r:id="rId16"/>
    <p:sldId id="258" r:id="rId17"/>
    <p:sldId id="269" r:id="rId18"/>
    <p:sldId id="271" r:id="rId19"/>
    <p:sldId id="284" r:id="rId20"/>
    <p:sldId id="273" r:id="rId21"/>
    <p:sldId id="272" r:id="rId22"/>
    <p:sldId id="274" r:id="rId23"/>
    <p:sldId id="275" r:id="rId24"/>
    <p:sldId id="276" r:id="rId25"/>
    <p:sldId id="270" r:id="rId26"/>
    <p:sldId id="277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15"/>
    <p:restoredTop sz="81881" autoAdjust="0"/>
  </p:normalViewPr>
  <p:slideViewPr>
    <p:cSldViewPr snapToGrid="0" snapToObjects="1">
      <p:cViewPr varScale="1">
        <p:scale>
          <a:sx n="73" d="100"/>
          <a:sy n="73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27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86D51-16A8-49FB-9859-1EE39A9EE7C3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227F680-6769-46EB-908F-1D69F05741E8}">
      <dgm:prSet/>
      <dgm:spPr/>
      <dgm:t>
        <a:bodyPr/>
        <a:lstStyle/>
        <a:p>
          <a:r>
            <a:rPr lang="en-US"/>
            <a:t>Scientific Integrity</a:t>
          </a:r>
        </a:p>
      </dgm:t>
    </dgm:pt>
    <dgm:pt modelId="{3DC7D3FD-7176-464B-A6F3-89F344C36CAF}" type="parTrans" cxnId="{B568AB74-CF58-45FD-B166-BA1DF68DEFCB}">
      <dgm:prSet/>
      <dgm:spPr/>
      <dgm:t>
        <a:bodyPr/>
        <a:lstStyle/>
        <a:p>
          <a:endParaRPr lang="en-US"/>
        </a:p>
      </dgm:t>
    </dgm:pt>
    <dgm:pt modelId="{D83399C5-A072-48F7-BDB0-3BFA4F37FC26}" type="sibTrans" cxnId="{B568AB74-CF58-45FD-B166-BA1DF68DEFCB}">
      <dgm:prSet/>
      <dgm:spPr/>
      <dgm:t>
        <a:bodyPr/>
        <a:lstStyle/>
        <a:p>
          <a:endParaRPr lang="en-US"/>
        </a:p>
      </dgm:t>
    </dgm:pt>
    <dgm:pt modelId="{D58D337E-0C75-4EAE-B208-D077EF6A9900}">
      <dgm:prSet/>
      <dgm:spPr/>
      <dgm:t>
        <a:bodyPr/>
        <a:lstStyle/>
        <a:p>
          <a:r>
            <a:rPr lang="en-US"/>
            <a:t>Collegiality and Disagreement</a:t>
          </a:r>
        </a:p>
      </dgm:t>
    </dgm:pt>
    <dgm:pt modelId="{6B793D1D-5F58-43A7-8D75-B677D5E0976B}" type="parTrans" cxnId="{2707F343-D26E-410E-BCF7-60C2CEDB2109}">
      <dgm:prSet/>
      <dgm:spPr/>
      <dgm:t>
        <a:bodyPr/>
        <a:lstStyle/>
        <a:p>
          <a:endParaRPr lang="en-US"/>
        </a:p>
      </dgm:t>
    </dgm:pt>
    <dgm:pt modelId="{A6FD5668-214A-4D71-8714-E334EE3A7DE2}" type="sibTrans" cxnId="{2707F343-D26E-410E-BCF7-60C2CEDB2109}">
      <dgm:prSet/>
      <dgm:spPr/>
      <dgm:t>
        <a:bodyPr/>
        <a:lstStyle/>
        <a:p>
          <a:endParaRPr lang="en-US"/>
        </a:p>
      </dgm:t>
    </dgm:pt>
    <dgm:pt modelId="{E9F15E5E-C45E-4CEA-8424-4952D37930C7}">
      <dgm:prSet/>
      <dgm:spPr/>
      <dgm:t>
        <a:bodyPr/>
        <a:lstStyle/>
        <a:p>
          <a:r>
            <a:rPr lang="en-US"/>
            <a:t>Power dynamics</a:t>
          </a:r>
        </a:p>
      </dgm:t>
    </dgm:pt>
    <dgm:pt modelId="{13A32FA5-DDBE-45D5-96F3-1C0B53368829}" type="parTrans" cxnId="{5EA4FF36-5C20-4E5E-AE75-01FD8667154E}">
      <dgm:prSet/>
      <dgm:spPr/>
      <dgm:t>
        <a:bodyPr/>
        <a:lstStyle/>
        <a:p>
          <a:endParaRPr lang="en-US"/>
        </a:p>
      </dgm:t>
    </dgm:pt>
    <dgm:pt modelId="{0BD53502-622C-4C55-B725-EF39E2575C2F}" type="sibTrans" cxnId="{5EA4FF36-5C20-4E5E-AE75-01FD8667154E}">
      <dgm:prSet/>
      <dgm:spPr/>
      <dgm:t>
        <a:bodyPr/>
        <a:lstStyle/>
        <a:p>
          <a:endParaRPr lang="en-US"/>
        </a:p>
      </dgm:t>
    </dgm:pt>
    <dgm:pt modelId="{BB8CAA1E-0876-B245-8C4D-30BD07373241}" type="pres">
      <dgm:prSet presAssocID="{D6386D51-16A8-49FB-9859-1EE39A9EE7C3}" presName="linear" presStyleCnt="0">
        <dgm:presLayoutVars>
          <dgm:dir/>
          <dgm:animLvl val="lvl"/>
          <dgm:resizeHandles val="exact"/>
        </dgm:presLayoutVars>
      </dgm:prSet>
      <dgm:spPr/>
    </dgm:pt>
    <dgm:pt modelId="{8EC2F88B-13D2-244A-A24E-668C7E36B4CD}" type="pres">
      <dgm:prSet presAssocID="{6227F680-6769-46EB-908F-1D69F05741E8}" presName="parentLin" presStyleCnt="0"/>
      <dgm:spPr/>
    </dgm:pt>
    <dgm:pt modelId="{078C7E29-B595-A54B-95DE-07FA0793F060}" type="pres">
      <dgm:prSet presAssocID="{6227F680-6769-46EB-908F-1D69F05741E8}" presName="parentLeftMargin" presStyleLbl="node1" presStyleIdx="0" presStyleCnt="3"/>
      <dgm:spPr/>
    </dgm:pt>
    <dgm:pt modelId="{A961A4B2-04D0-A74C-9DA3-EF3975742336}" type="pres">
      <dgm:prSet presAssocID="{6227F680-6769-46EB-908F-1D69F05741E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494C4EC-98CD-3D4A-BDC0-6AAD2A6CA3A8}" type="pres">
      <dgm:prSet presAssocID="{6227F680-6769-46EB-908F-1D69F05741E8}" presName="negativeSpace" presStyleCnt="0"/>
      <dgm:spPr/>
    </dgm:pt>
    <dgm:pt modelId="{F4BBDC66-D139-E24E-9194-672BBBC32169}" type="pres">
      <dgm:prSet presAssocID="{6227F680-6769-46EB-908F-1D69F05741E8}" presName="childText" presStyleLbl="conFgAcc1" presStyleIdx="0" presStyleCnt="3">
        <dgm:presLayoutVars>
          <dgm:bulletEnabled val="1"/>
        </dgm:presLayoutVars>
      </dgm:prSet>
      <dgm:spPr/>
    </dgm:pt>
    <dgm:pt modelId="{E2107BF4-B181-5548-A0EC-2D51C5890066}" type="pres">
      <dgm:prSet presAssocID="{D83399C5-A072-48F7-BDB0-3BFA4F37FC26}" presName="spaceBetweenRectangles" presStyleCnt="0"/>
      <dgm:spPr/>
    </dgm:pt>
    <dgm:pt modelId="{DB0524FB-FB95-B942-8845-54CEDDBEA15D}" type="pres">
      <dgm:prSet presAssocID="{D58D337E-0C75-4EAE-B208-D077EF6A9900}" presName="parentLin" presStyleCnt="0"/>
      <dgm:spPr/>
    </dgm:pt>
    <dgm:pt modelId="{47EE133E-91E6-344B-B582-D4AFE0497E3D}" type="pres">
      <dgm:prSet presAssocID="{D58D337E-0C75-4EAE-B208-D077EF6A9900}" presName="parentLeftMargin" presStyleLbl="node1" presStyleIdx="0" presStyleCnt="3"/>
      <dgm:spPr/>
    </dgm:pt>
    <dgm:pt modelId="{DD3CAD4D-95EF-CA4B-9433-DB53823A0B4B}" type="pres">
      <dgm:prSet presAssocID="{D58D337E-0C75-4EAE-B208-D077EF6A99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CA6CFB-A99F-644F-B6B5-A1598CC45E77}" type="pres">
      <dgm:prSet presAssocID="{D58D337E-0C75-4EAE-B208-D077EF6A9900}" presName="negativeSpace" presStyleCnt="0"/>
      <dgm:spPr/>
    </dgm:pt>
    <dgm:pt modelId="{3239ACE0-9FC0-CD4E-8AF4-0C24989D5940}" type="pres">
      <dgm:prSet presAssocID="{D58D337E-0C75-4EAE-B208-D077EF6A9900}" presName="childText" presStyleLbl="conFgAcc1" presStyleIdx="1" presStyleCnt="3">
        <dgm:presLayoutVars>
          <dgm:bulletEnabled val="1"/>
        </dgm:presLayoutVars>
      </dgm:prSet>
      <dgm:spPr/>
    </dgm:pt>
    <dgm:pt modelId="{C9B06390-6847-8B40-A86D-1D2E46DC6304}" type="pres">
      <dgm:prSet presAssocID="{A6FD5668-214A-4D71-8714-E334EE3A7DE2}" presName="spaceBetweenRectangles" presStyleCnt="0"/>
      <dgm:spPr/>
    </dgm:pt>
    <dgm:pt modelId="{547C0724-31E2-D344-B67E-18FE13000EFB}" type="pres">
      <dgm:prSet presAssocID="{E9F15E5E-C45E-4CEA-8424-4952D37930C7}" presName="parentLin" presStyleCnt="0"/>
      <dgm:spPr/>
    </dgm:pt>
    <dgm:pt modelId="{45645720-87CB-1548-A1D2-1844FBF236B3}" type="pres">
      <dgm:prSet presAssocID="{E9F15E5E-C45E-4CEA-8424-4952D37930C7}" presName="parentLeftMargin" presStyleLbl="node1" presStyleIdx="1" presStyleCnt="3"/>
      <dgm:spPr/>
    </dgm:pt>
    <dgm:pt modelId="{EDF22EE0-43AC-A54F-A391-44F15F618068}" type="pres">
      <dgm:prSet presAssocID="{E9F15E5E-C45E-4CEA-8424-4952D37930C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15E3328-D7AF-AF49-AC2F-F844B86C923A}" type="pres">
      <dgm:prSet presAssocID="{E9F15E5E-C45E-4CEA-8424-4952D37930C7}" presName="negativeSpace" presStyleCnt="0"/>
      <dgm:spPr/>
    </dgm:pt>
    <dgm:pt modelId="{27D20108-35E8-DA49-9DC1-52E455700131}" type="pres">
      <dgm:prSet presAssocID="{E9F15E5E-C45E-4CEA-8424-4952D37930C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857F325-ED76-6341-9979-22FC3BA26F1C}" type="presOf" srcId="{D6386D51-16A8-49FB-9859-1EE39A9EE7C3}" destId="{BB8CAA1E-0876-B245-8C4D-30BD07373241}" srcOrd="0" destOrd="0" presId="urn:microsoft.com/office/officeart/2005/8/layout/list1"/>
    <dgm:cxn modelId="{6CB5D22E-1045-794F-8799-E9FDABE6733F}" type="presOf" srcId="{D58D337E-0C75-4EAE-B208-D077EF6A9900}" destId="{47EE133E-91E6-344B-B582-D4AFE0497E3D}" srcOrd="0" destOrd="0" presId="urn:microsoft.com/office/officeart/2005/8/layout/list1"/>
    <dgm:cxn modelId="{DDC9AF2F-7E71-5B46-A2BE-974F94C8E07B}" type="presOf" srcId="{D58D337E-0C75-4EAE-B208-D077EF6A9900}" destId="{DD3CAD4D-95EF-CA4B-9433-DB53823A0B4B}" srcOrd="1" destOrd="0" presId="urn:microsoft.com/office/officeart/2005/8/layout/list1"/>
    <dgm:cxn modelId="{5EA4FF36-5C20-4E5E-AE75-01FD8667154E}" srcId="{D6386D51-16A8-49FB-9859-1EE39A9EE7C3}" destId="{E9F15E5E-C45E-4CEA-8424-4952D37930C7}" srcOrd="2" destOrd="0" parTransId="{13A32FA5-DDBE-45D5-96F3-1C0B53368829}" sibTransId="{0BD53502-622C-4C55-B725-EF39E2575C2F}"/>
    <dgm:cxn modelId="{2707F343-D26E-410E-BCF7-60C2CEDB2109}" srcId="{D6386D51-16A8-49FB-9859-1EE39A9EE7C3}" destId="{D58D337E-0C75-4EAE-B208-D077EF6A9900}" srcOrd="1" destOrd="0" parTransId="{6B793D1D-5F58-43A7-8D75-B677D5E0976B}" sibTransId="{A6FD5668-214A-4D71-8714-E334EE3A7DE2}"/>
    <dgm:cxn modelId="{A010D761-2824-F14D-99B7-94334A037721}" type="presOf" srcId="{E9F15E5E-C45E-4CEA-8424-4952D37930C7}" destId="{EDF22EE0-43AC-A54F-A391-44F15F618068}" srcOrd="1" destOrd="0" presId="urn:microsoft.com/office/officeart/2005/8/layout/list1"/>
    <dgm:cxn modelId="{3E8B6674-F7E5-B342-9BBC-33974A3A3EAB}" type="presOf" srcId="{6227F680-6769-46EB-908F-1D69F05741E8}" destId="{078C7E29-B595-A54B-95DE-07FA0793F060}" srcOrd="0" destOrd="0" presId="urn:microsoft.com/office/officeart/2005/8/layout/list1"/>
    <dgm:cxn modelId="{B568AB74-CF58-45FD-B166-BA1DF68DEFCB}" srcId="{D6386D51-16A8-49FB-9859-1EE39A9EE7C3}" destId="{6227F680-6769-46EB-908F-1D69F05741E8}" srcOrd="0" destOrd="0" parTransId="{3DC7D3FD-7176-464B-A6F3-89F344C36CAF}" sibTransId="{D83399C5-A072-48F7-BDB0-3BFA4F37FC26}"/>
    <dgm:cxn modelId="{FD9F919A-1141-4648-B572-A5159778E45C}" type="presOf" srcId="{6227F680-6769-46EB-908F-1D69F05741E8}" destId="{A961A4B2-04D0-A74C-9DA3-EF3975742336}" srcOrd="1" destOrd="0" presId="urn:microsoft.com/office/officeart/2005/8/layout/list1"/>
    <dgm:cxn modelId="{8BDC94E1-A1D8-5A48-A365-93DBF440DEEA}" type="presOf" srcId="{E9F15E5E-C45E-4CEA-8424-4952D37930C7}" destId="{45645720-87CB-1548-A1D2-1844FBF236B3}" srcOrd="0" destOrd="0" presId="urn:microsoft.com/office/officeart/2005/8/layout/list1"/>
    <dgm:cxn modelId="{A9A4E5FA-C5D4-6A4B-A5CA-0518C4674A0D}" type="presParOf" srcId="{BB8CAA1E-0876-B245-8C4D-30BD07373241}" destId="{8EC2F88B-13D2-244A-A24E-668C7E36B4CD}" srcOrd="0" destOrd="0" presId="urn:microsoft.com/office/officeart/2005/8/layout/list1"/>
    <dgm:cxn modelId="{A65260FD-BD25-0144-A454-294F3DB8F33B}" type="presParOf" srcId="{8EC2F88B-13D2-244A-A24E-668C7E36B4CD}" destId="{078C7E29-B595-A54B-95DE-07FA0793F060}" srcOrd="0" destOrd="0" presId="urn:microsoft.com/office/officeart/2005/8/layout/list1"/>
    <dgm:cxn modelId="{B94C000C-F85C-4F4C-A1F6-C560BF40D531}" type="presParOf" srcId="{8EC2F88B-13D2-244A-A24E-668C7E36B4CD}" destId="{A961A4B2-04D0-A74C-9DA3-EF3975742336}" srcOrd="1" destOrd="0" presId="urn:microsoft.com/office/officeart/2005/8/layout/list1"/>
    <dgm:cxn modelId="{2F700A5D-C074-934F-B766-6F8CD31F347F}" type="presParOf" srcId="{BB8CAA1E-0876-B245-8C4D-30BD07373241}" destId="{4494C4EC-98CD-3D4A-BDC0-6AAD2A6CA3A8}" srcOrd="1" destOrd="0" presId="urn:microsoft.com/office/officeart/2005/8/layout/list1"/>
    <dgm:cxn modelId="{CF58099B-979E-2249-927D-61428ED82900}" type="presParOf" srcId="{BB8CAA1E-0876-B245-8C4D-30BD07373241}" destId="{F4BBDC66-D139-E24E-9194-672BBBC32169}" srcOrd="2" destOrd="0" presId="urn:microsoft.com/office/officeart/2005/8/layout/list1"/>
    <dgm:cxn modelId="{B8A142CF-3573-A343-9824-19244F70D0A2}" type="presParOf" srcId="{BB8CAA1E-0876-B245-8C4D-30BD07373241}" destId="{E2107BF4-B181-5548-A0EC-2D51C5890066}" srcOrd="3" destOrd="0" presId="urn:microsoft.com/office/officeart/2005/8/layout/list1"/>
    <dgm:cxn modelId="{F59C6EA9-A6C1-3A42-B4F4-A2EC37D21CF0}" type="presParOf" srcId="{BB8CAA1E-0876-B245-8C4D-30BD07373241}" destId="{DB0524FB-FB95-B942-8845-54CEDDBEA15D}" srcOrd="4" destOrd="0" presId="urn:microsoft.com/office/officeart/2005/8/layout/list1"/>
    <dgm:cxn modelId="{8FC0A943-ADF2-7043-B813-13D3841EC236}" type="presParOf" srcId="{DB0524FB-FB95-B942-8845-54CEDDBEA15D}" destId="{47EE133E-91E6-344B-B582-D4AFE0497E3D}" srcOrd="0" destOrd="0" presId="urn:microsoft.com/office/officeart/2005/8/layout/list1"/>
    <dgm:cxn modelId="{EA620A17-F8AE-094E-80C7-A0352F5C88C7}" type="presParOf" srcId="{DB0524FB-FB95-B942-8845-54CEDDBEA15D}" destId="{DD3CAD4D-95EF-CA4B-9433-DB53823A0B4B}" srcOrd="1" destOrd="0" presId="urn:microsoft.com/office/officeart/2005/8/layout/list1"/>
    <dgm:cxn modelId="{C7226AE4-DCDB-944E-9E40-A8FEAA9263B2}" type="presParOf" srcId="{BB8CAA1E-0876-B245-8C4D-30BD07373241}" destId="{89CA6CFB-A99F-644F-B6B5-A1598CC45E77}" srcOrd="5" destOrd="0" presId="urn:microsoft.com/office/officeart/2005/8/layout/list1"/>
    <dgm:cxn modelId="{DD63C8C0-341A-F74C-AFD0-A112965A7132}" type="presParOf" srcId="{BB8CAA1E-0876-B245-8C4D-30BD07373241}" destId="{3239ACE0-9FC0-CD4E-8AF4-0C24989D5940}" srcOrd="6" destOrd="0" presId="urn:microsoft.com/office/officeart/2005/8/layout/list1"/>
    <dgm:cxn modelId="{12F4F579-782A-EC43-B2BF-F57E8C5B1EA0}" type="presParOf" srcId="{BB8CAA1E-0876-B245-8C4D-30BD07373241}" destId="{C9B06390-6847-8B40-A86D-1D2E46DC6304}" srcOrd="7" destOrd="0" presId="urn:microsoft.com/office/officeart/2005/8/layout/list1"/>
    <dgm:cxn modelId="{0E3A46D2-003E-7C46-B626-C28E2DFF28F7}" type="presParOf" srcId="{BB8CAA1E-0876-B245-8C4D-30BD07373241}" destId="{547C0724-31E2-D344-B67E-18FE13000EFB}" srcOrd="8" destOrd="0" presId="urn:microsoft.com/office/officeart/2005/8/layout/list1"/>
    <dgm:cxn modelId="{3B621E2B-FC46-B644-B384-F464E02E91FB}" type="presParOf" srcId="{547C0724-31E2-D344-B67E-18FE13000EFB}" destId="{45645720-87CB-1548-A1D2-1844FBF236B3}" srcOrd="0" destOrd="0" presId="urn:microsoft.com/office/officeart/2005/8/layout/list1"/>
    <dgm:cxn modelId="{C9D56310-1D32-2B41-AF0B-76ABE65536D6}" type="presParOf" srcId="{547C0724-31E2-D344-B67E-18FE13000EFB}" destId="{EDF22EE0-43AC-A54F-A391-44F15F618068}" srcOrd="1" destOrd="0" presId="urn:microsoft.com/office/officeart/2005/8/layout/list1"/>
    <dgm:cxn modelId="{6B5F0F68-41C0-1D49-8F35-9351A8BAC13E}" type="presParOf" srcId="{BB8CAA1E-0876-B245-8C4D-30BD07373241}" destId="{215E3328-D7AF-AF49-AC2F-F844B86C923A}" srcOrd="9" destOrd="0" presId="urn:microsoft.com/office/officeart/2005/8/layout/list1"/>
    <dgm:cxn modelId="{25204AD4-A4D4-CF49-AE56-0CA362292E82}" type="presParOf" srcId="{BB8CAA1E-0876-B245-8C4D-30BD07373241}" destId="{27D20108-35E8-DA49-9DC1-52E45570013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BDC66-D139-E24E-9194-672BBBC32169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1A4B2-04D0-A74C-9DA3-EF3975742336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Scientific Integrity</a:t>
          </a:r>
        </a:p>
      </dsp:txBody>
      <dsp:txXfrm>
        <a:off x="573335" y="67003"/>
        <a:ext cx="7265810" cy="879050"/>
      </dsp:txXfrm>
    </dsp:sp>
    <dsp:sp modelId="{3239ACE0-9FC0-CD4E-8AF4-0C24989D5940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CAD4D-95EF-CA4B-9433-DB53823A0B4B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Collegiality and Disagreement</a:t>
          </a:r>
        </a:p>
      </dsp:txBody>
      <dsp:txXfrm>
        <a:off x="573335" y="1563884"/>
        <a:ext cx="7265810" cy="879050"/>
      </dsp:txXfrm>
    </dsp:sp>
    <dsp:sp modelId="{27D20108-35E8-DA49-9DC1-52E455700131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22EE0-43AC-A54F-A391-44F15F618068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Power dynamics</a:t>
          </a:r>
        </a:p>
      </dsp:txBody>
      <dsp:txXfrm>
        <a:off x="573335" y="3060764"/>
        <a:ext cx="7265810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text copy.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 dirty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 dirty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 dirty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 dirty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 dirty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 dirty="0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 dirty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295B/CS 395B</a:t>
            </a:r>
            <a:br>
              <a:rPr lang="en-US" dirty="0"/>
            </a:br>
            <a:r>
              <a:rPr lang="en-US" dirty="0"/>
              <a:t>Systems for Knowledge Discovery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7741" y="2637692"/>
            <a:ext cx="4515729" cy="1858337"/>
          </a:xfrm>
        </p:spPr>
        <p:txBody>
          <a:bodyPr>
            <a:normAutofit fontScale="92500"/>
          </a:bodyPr>
          <a:lstStyle/>
          <a:p>
            <a:r>
              <a:rPr lang="en-US" dirty="0"/>
              <a:t>Courteous Goodwill: </a:t>
            </a:r>
          </a:p>
          <a:p>
            <a:r>
              <a:rPr lang="en-US" dirty="0"/>
              <a:t>A Case Study on Reproducible Research via Empirical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oman in shadow">
            <a:extLst>
              <a:ext uri="{FF2B5EF4-FFF2-40B4-BE49-F238E27FC236}">
                <a16:creationId xmlns:a16="http://schemas.microsoft.com/office/drawing/2014/main" id="{734D2136-8BBE-7D42-9AC8-873FFDCA4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907" r="19907"/>
          <a:stretch>
            <a:fillRect/>
          </a:stretch>
        </p:blipFill>
        <p:spPr>
          <a:xfrm>
            <a:off x="0" y="0"/>
            <a:ext cx="619125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183A9E-3431-564D-9BD7-4BDAA4E5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831469"/>
            <a:ext cx="506627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How are these related to the other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EC9D-B851-8148-83AD-1414FDF34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3042137"/>
            <a:ext cx="5066270" cy="3601169"/>
          </a:xfrm>
        </p:spPr>
        <p:txBody>
          <a:bodyPr>
            <a:normAutofit/>
          </a:bodyPr>
          <a:lstStyle/>
          <a:p>
            <a:r>
              <a:rPr lang="en-US" dirty="0"/>
              <a:t>What happens if the reproduction shows that the findings don’t hold?</a:t>
            </a:r>
          </a:p>
          <a:p>
            <a:endParaRPr lang="en-US" dirty="0"/>
          </a:p>
          <a:p>
            <a:r>
              <a:rPr lang="en-US" dirty="0"/>
              <a:t>Need to be sensitive:</a:t>
            </a:r>
          </a:p>
          <a:p>
            <a:r>
              <a:rPr lang="en-US" dirty="0"/>
              <a:t>	Today: Work == brand == identity</a:t>
            </a:r>
          </a:p>
          <a:p>
            <a:r>
              <a:rPr lang="en-US" dirty="0"/>
              <a:t>We are </a:t>
            </a:r>
            <a:r>
              <a:rPr lang="en-US" i="1" dirty="0"/>
              <a:t>both</a:t>
            </a:r>
            <a:r>
              <a:rPr lang="en-US" dirty="0"/>
              <a:t> </a:t>
            </a:r>
            <a:r>
              <a:rPr lang="en-US" b="1" dirty="0"/>
              <a:t>scientists </a:t>
            </a:r>
            <a:r>
              <a:rPr lang="en-US" dirty="0"/>
              <a:t>and </a:t>
            </a:r>
            <a:r>
              <a:rPr lang="en-US" b="1" dirty="0"/>
              <a:t>marketers</a:t>
            </a:r>
          </a:p>
          <a:p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2C11205-A928-4991-B1AC-124AEC583D9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9867" y="6052126"/>
            <a:ext cx="5751000" cy="80587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2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E6971F9-FB5E-F04B-8D7C-DA8FC8CA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1" y="1"/>
            <a:ext cx="3960492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339100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Friday readings: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1664663"/>
            <a:ext cx="5239266" cy="4978644"/>
          </a:xfrm>
        </p:spPr>
        <p:txBody>
          <a:bodyPr>
            <a:normAutofit/>
          </a:bodyPr>
          <a:lstStyle/>
          <a:p>
            <a:r>
              <a:rPr lang="en-US" dirty="0"/>
              <a:t>Broad community consensus: reproducibility is good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Verifying findings is important!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Discussion is important!</a:t>
            </a:r>
          </a:p>
          <a:p>
            <a:endParaRPr lang="en-US" i="1" dirty="0"/>
          </a:p>
          <a:p>
            <a:r>
              <a:rPr lang="en-US" dirty="0"/>
              <a:t>Hillel Wayne essay – discourse on Twitter, not in letters!</a:t>
            </a:r>
          </a:p>
          <a:p>
            <a:endParaRPr lang="en-US" i="1" dirty="0"/>
          </a:p>
          <a:p>
            <a:r>
              <a:rPr lang="en-US" i="1" dirty="0"/>
              <a:t>How you handle the discussion is also important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ED761FE-3C14-1D49-A54E-2DA815A3C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16" y="107346"/>
            <a:ext cx="5536089" cy="66433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00FB5E-D487-2B42-98D2-83E0CA69FD5B}"/>
              </a:ext>
            </a:extLst>
          </p:cNvPr>
          <p:cNvSpPr/>
          <p:nvPr/>
        </p:nvSpPr>
        <p:spPr>
          <a:xfrm>
            <a:off x="202116" y="5011615"/>
            <a:ext cx="3349976" cy="31652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339100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Friday readings: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1664663"/>
            <a:ext cx="5239266" cy="4978644"/>
          </a:xfrm>
        </p:spPr>
        <p:txBody>
          <a:bodyPr>
            <a:normAutofit/>
          </a:bodyPr>
          <a:lstStyle/>
          <a:p>
            <a:r>
              <a:rPr lang="en-US" dirty="0"/>
              <a:t>Broad community consensus: reproducibility is good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Verifying findings is important!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Discussion is important!</a:t>
            </a:r>
          </a:p>
          <a:p>
            <a:endParaRPr lang="en-US" i="1" dirty="0"/>
          </a:p>
          <a:p>
            <a:r>
              <a:rPr lang="en-US" dirty="0"/>
              <a:t>Hillel Wayne essay – discourse on Twitter, not in letters!</a:t>
            </a:r>
          </a:p>
          <a:p>
            <a:endParaRPr lang="en-US" i="1" dirty="0"/>
          </a:p>
          <a:p>
            <a:r>
              <a:rPr lang="en-US" i="1" dirty="0"/>
              <a:t>How you handle the discussion is also important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1C7AB81-F1CE-494F-B92A-A07AB715B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8" y="2646833"/>
            <a:ext cx="11973852" cy="29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9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CCA8CD-7ACF-0644-AF4F-CB714921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1837119"/>
            <a:ext cx="4648200" cy="572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Power dynamics of parties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73024" y="5679830"/>
            <a:ext cx="5054052" cy="117817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Original paper</a:t>
            </a:r>
          </a:p>
          <a:p>
            <a:r>
              <a:rPr lang="en-US" b="1" dirty="0"/>
              <a:t>First author: Female grad student/Jr. faculty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C9D6B72-9774-B24E-B804-434E98FD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972" y="1837119"/>
            <a:ext cx="4089400" cy="571500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36B7592-A7D1-4645-BDD8-BA23BD86631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970778" y="5679828"/>
            <a:ext cx="5054052" cy="1178171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b="1" dirty="0"/>
              <a:t>Reproduction</a:t>
            </a:r>
          </a:p>
          <a:p>
            <a:r>
              <a:rPr lang="en-US" b="1" dirty="0"/>
              <a:t>First author: very senior male scholar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9" name="Explosion 2 8">
            <a:extLst>
              <a:ext uri="{FF2B5EF4-FFF2-40B4-BE49-F238E27FC236}">
                <a16:creationId xmlns:a16="http://schemas.microsoft.com/office/drawing/2014/main" id="{B5D506A0-683A-9548-9412-22F6AD215DFE}"/>
              </a:ext>
            </a:extLst>
          </p:cNvPr>
          <p:cNvSpPr/>
          <p:nvPr/>
        </p:nvSpPr>
        <p:spPr>
          <a:xfrm>
            <a:off x="876303" y="998079"/>
            <a:ext cx="11890128" cy="656673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 saying bad to criticize.</a:t>
            </a:r>
          </a:p>
          <a:p>
            <a:pPr algn="ctr"/>
            <a:r>
              <a:rPr lang="en-US" sz="2400" dirty="0"/>
              <a:t>Don’t look as an individual problem.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Discussion</a:t>
            </a:r>
            <a:r>
              <a:rPr lang="en-US" sz="2400" dirty="0"/>
              <a:t>:</a:t>
            </a:r>
          </a:p>
          <a:p>
            <a:pPr algn="ctr"/>
            <a:r>
              <a:rPr lang="en-US" sz="2400" dirty="0"/>
              <a:t>What do we owe the community in our public criticisms?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41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uiExpand="1" build="p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Bad Behavior &amp; Proposed Resolutions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CF80A46-83E6-A84F-9D03-D35F62FFF4BE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573024" y="1975827"/>
            <a:ext cx="3135871" cy="3756025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6E3E4F-61D6-774D-9DD4-E6B2E0DB7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" y="4505814"/>
            <a:ext cx="7708900" cy="13843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4E5E8B68-20D9-B44E-B0EE-1DEFCCB79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618" y="1845948"/>
            <a:ext cx="8204200" cy="6210300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05297B-EA79-D940-A0F1-AF6D6A9C7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18" y="1749914"/>
            <a:ext cx="51054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4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disagreement in 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2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Flame Wars in 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8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time: Less famous, common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actual scenarios (some very common):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student feels their work was stolen or they were boxed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student asked to add an author with dubious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student finds an error in collaborator’s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student has a scientific disagreement with their advisor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Graduate student asked to fabricate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3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B82630EB-2B13-8348-AFB4-E66FFEDC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110"/>
            <a:ext cx="6190735" cy="615978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831469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Fabricating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</p:spPr>
        <p:txBody>
          <a:bodyPr>
            <a:normAutofit/>
          </a:bodyPr>
          <a:lstStyle/>
          <a:p>
            <a:r>
              <a:rPr lang="en-US" dirty="0"/>
              <a:t>Unequivocally problematic</a:t>
            </a:r>
          </a:p>
          <a:p>
            <a:r>
              <a:rPr lang="en-US" dirty="0"/>
              <a:t>Not common, but stakes are very high</a:t>
            </a:r>
          </a:p>
        </p:txBody>
      </p:sp>
    </p:spTree>
    <p:extLst>
      <p:ext uri="{BB962C8B-B14F-4D97-AF65-F5344CB8AC3E}">
        <p14:creationId xmlns:p14="http://schemas.microsoft.com/office/powerpoint/2010/main" val="3888878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Elderly man in counseling">
            <a:extLst>
              <a:ext uri="{FF2B5EF4-FFF2-40B4-BE49-F238E27FC236}">
                <a16:creationId xmlns:a16="http://schemas.microsoft.com/office/drawing/2014/main" id="{1EBCB0CA-94BE-FD4B-A783-33BB440FC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907" r="19907"/>
          <a:stretch>
            <a:fillRect/>
          </a:stretch>
        </p:blipFill>
        <p:spPr>
          <a:xfrm>
            <a:off x="0" y="0"/>
            <a:ext cx="619125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831469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Fabricating results: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2157032"/>
            <a:ext cx="5239266" cy="4486275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z="2000" dirty="0"/>
              <a:t>Establish outside mentors early in your career</a:t>
            </a:r>
          </a:p>
          <a:p>
            <a:pPr>
              <a:lnSpc>
                <a:spcPct val="140000"/>
              </a:lnSpc>
            </a:pPr>
            <a:endParaRPr lang="en-US" sz="2000" dirty="0"/>
          </a:p>
          <a:p>
            <a:pPr>
              <a:lnSpc>
                <a:spcPct val="140000"/>
              </a:lnSpc>
            </a:pPr>
            <a:r>
              <a:rPr lang="en-US" sz="2000" dirty="0"/>
              <a:t>Get help and perspective</a:t>
            </a:r>
          </a:p>
          <a:p>
            <a:pPr>
              <a:lnSpc>
                <a:spcPct val="140000"/>
              </a:lnSpc>
            </a:pPr>
            <a:endParaRPr lang="en-US" sz="2000" dirty="0"/>
          </a:p>
          <a:p>
            <a:pPr>
              <a:lnSpc>
                <a:spcPct val="140000"/>
              </a:lnSpc>
            </a:pPr>
            <a:r>
              <a:rPr lang="en-US" sz="2000" dirty="0"/>
              <a:t>Mentor may ask: what makes you say this? Make sure you have evidence and are sure that it’s a fabrication. </a:t>
            </a:r>
            <a:r>
              <a:rPr lang="en-US" sz="2000" b="1" dirty="0"/>
              <a:t>Be open to having the wrong read.</a:t>
            </a:r>
          </a:p>
        </p:txBody>
      </p:sp>
    </p:spTree>
    <p:extLst>
      <p:ext uri="{BB962C8B-B14F-4D97-AF65-F5344CB8AC3E}">
        <p14:creationId xmlns:p14="http://schemas.microsoft.com/office/powerpoint/2010/main" val="121929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3A9E-3431-564D-9BD7-4BDAA4E5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Themes for today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B6C0BB-80FC-4C82-B690-F9128B8A51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911965"/>
              </p:ext>
            </p:extLst>
          </p:nvPr>
        </p:nvGraphicFramePr>
        <p:xfrm>
          <a:off x="573024" y="229196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686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oman reading on a table">
            <a:extLst>
              <a:ext uri="{FF2B5EF4-FFF2-40B4-BE49-F238E27FC236}">
                <a16:creationId xmlns:a16="http://schemas.microsoft.com/office/drawing/2014/main" id="{D793F49C-11C5-604C-A828-F8C763D3F6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757" r="19757"/>
          <a:stretch>
            <a:fillRect/>
          </a:stretch>
        </p:blipFill>
        <p:spPr>
          <a:xfrm>
            <a:off x="0" y="0"/>
            <a:ext cx="619125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831469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Fabricating results: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2157032"/>
            <a:ext cx="5239266" cy="4486275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z="1600" dirty="0"/>
              <a:t>Document exchanges 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“Feeling pressured” is vague; feelings are valid but not actionable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Get requests in writing and have hard evidence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Write up summaries after the fact and circulate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Know your rights (e.g., are you in a 2-party consent state? Can you bring a non-compromised collaborator to meetings as a witness?)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CB4CBB5-29B3-4E4A-B494-D9B159B3519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5972941"/>
            <a:ext cx="5758248" cy="8850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1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ather and son putting on clothes">
            <a:extLst>
              <a:ext uri="{FF2B5EF4-FFF2-40B4-BE49-F238E27FC236}">
                <a16:creationId xmlns:a16="http://schemas.microsoft.com/office/drawing/2014/main" id="{A20B1220-F01F-0444-B1EE-48D06267E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8" r="18296" b="-1"/>
          <a:stretch/>
        </p:blipFill>
        <p:spPr>
          <a:xfrm>
            <a:off x="20" y="10"/>
            <a:ext cx="6190715" cy="685798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831469"/>
            <a:ext cx="506627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Scientific disagreement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934308"/>
            <a:ext cx="5571333" cy="4708999"/>
          </a:xfrm>
        </p:spPr>
        <p:txBody>
          <a:bodyPr>
            <a:normAutofit/>
          </a:bodyPr>
          <a:lstStyle/>
          <a:p>
            <a:r>
              <a:rPr lang="en-US" dirty="0"/>
              <a:t>This is normal the more senior you become</a:t>
            </a:r>
          </a:p>
          <a:p>
            <a:r>
              <a:rPr lang="en-US" b="1" dirty="0"/>
              <a:t>Goal of advisors</a:t>
            </a:r>
            <a:r>
              <a:rPr lang="en-US" dirty="0"/>
              <a:t>: </a:t>
            </a:r>
          </a:p>
          <a:p>
            <a:pPr algn="ctr"/>
            <a:r>
              <a:rPr lang="en-US" i="1" dirty="0"/>
              <a:t>train the student to become a peer</a:t>
            </a:r>
          </a:p>
          <a:p>
            <a:endParaRPr lang="en-US" dirty="0"/>
          </a:p>
          <a:p>
            <a:r>
              <a:rPr lang="en-US" dirty="0"/>
              <a:t>What is the nature of the disagreement?</a:t>
            </a:r>
          </a:p>
          <a:p>
            <a:endParaRPr lang="en-US" dirty="0"/>
          </a:p>
          <a:p>
            <a:r>
              <a:rPr lang="en-US" dirty="0"/>
              <a:t>Natural to feel awkward as you transition to a more independent role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BF6B7FF-31CA-49AF-8FBA-80FD131730A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9867" y="6052126"/>
            <a:ext cx="5751000" cy="80587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osball table close-up">
            <a:extLst>
              <a:ext uri="{FF2B5EF4-FFF2-40B4-BE49-F238E27FC236}">
                <a16:creationId xmlns:a16="http://schemas.microsoft.com/office/drawing/2014/main" id="{8D4DDDAC-185E-3642-9C1F-203DC0C08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0" r="19934" b="-1"/>
          <a:stretch/>
        </p:blipFill>
        <p:spPr>
          <a:xfrm>
            <a:off x="20" y="10"/>
            <a:ext cx="6190715" cy="685798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831469"/>
            <a:ext cx="506627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Scientific disagreement: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91969"/>
            <a:ext cx="5416062" cy="456603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600" b="1" dirty="0"/>
              <a:t>Malpractice/bad behavior not taken lightly</a:t>
            </a:r>
          </a:p>
          <a:p>
            <a:pPr>
              <a:lnSpc>
                <a:spcPct val="140000"/>
              </a:lnSpc>
            </a:pPr>
            <a:r>
              <a:rPr lang="en-US" sz="1600" dirty="0"/>
              <a:t>Try to understand why your advisor might disagree: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Are they familiar with the methods? Perhaps they feel they cannot advise you on this and don’t know how to say that?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 they understand the problem? Be assertive! You are becoming the expert! 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Talk to your mentors and collaborators; practice being heard.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6552DCA-9C25-4F96-9E93-2EACD458E77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9867" y="6052126"/>
            <a:ext cx="5751000" cy="80587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in collaborator’s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Researchers are not infallible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People make mistakes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Peer review is imperfect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Unhealthy to hold researchers to impossible standards</a:t>
            </a:r>
          </a:p>
          <a:p>
            <a:r>
              <a:rPr lang="en-US" dirty="0"/>
              <a:t>People are sensitive to criticism when it’s tied to their integrity and sense of self (most researchers)</a:t>
            </a:r>
          </a:p>
          <a:p>
            <a:r>
              <a:rPr lang="en-US" dirty="0"/>
              <a:t>	This is fundamentally unscientific, but a reality</a:t>
            </a:r>
          </a:p>
          <a:p>
            <a:endParaRPr lang="en-US" dirty="0"/>
          </a:p>
        </p:txBody>
      </p:sp>
      <p:pic>
        <p:nvPicPr>
          <p:cNvPr id="5" name="Picture 4" descr="Piggybank tangled on a multicolored lights">
            <a:extLst>
              <a:ext uri="{FF2B5EF4-FFF2-40B4-BE49-F238E27FC236}">
                <a16:creationId xmlns:a16="http://schemas.microsoft.com/office/drawing/2014/main" id="{529909FA-C0DB-1243-99AD-26E269B2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91" y="872607"/>
            <a:ext cx="4410808" cy="29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0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in collaborator’s work: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Perfect world: </a:t>
            </a:r>
            <a:r>
              <a:rPr lang="en-US" b="1" dirty="0"/>
              <a:t>always talk it over with your advisor</a:t>
            </a:r>
            <a:r>
              <a:rPr lang="en-US" dirty="0"/>
              <a:t>!</a:t>
            </a:r>
          </a:p>
          <a:p>
            <a:r>
              <a:rPr lang="en-US" dirty="0"/>
              <a:t>We live in an imperfect world, so…</a:t>
            </a:r>
          </a:p>
          <a:p>
            <a:r>
              <a:rPr lang="en-US" dirty="0"/>
              <a:t>If the collaborator is </a:t>
            </a:r>
            <a:r>
              <a:rPr lang="en-US" i="1" dirty="0"/>
              <a:t>not</a:t>
            </a:r>
            <a:r>
              <a:rPr lang="en-US" dirty="0"/>
              <a:t> your advisor, then </a:t>
            </a:r>
            <a:r>
              <a:rPr lang="en-US" b="1" dirty="0"/>
              <a:t>talk to your advisor</a:t>
            </a:r>
          </a:p>
          <a:p>
            <a:r>
              <a:rPr lang="en-US" dirty="0"/>
              <a:t>	Your advisor may know the person better, know how to approach (if appropriate)</a:t>
            </a:r>
          </a:p>
          <a:p>
            <a:r>
              <a:rPr lang="en-US" dirty="0"/>
              <a:t>If the collaborator </a:t>
            </a:r>
            <a:r>
              <a:rPr lang="en-US" i="1" dirty="0"/>
              <a:t>is</a:t>
            </a:r>
            <a:r>
              <a:rPr lang="en-US" dirty="0"/>
              <a:t> your advisor, then </a:t>
            </a:r>
            <a:r>
              <a:rPr lang="en-US" b="1" dirty="0"/>
              <a:t>talk to your outside mentor</a:t>
            </a:r>
          </a:p>
          <a:p>
            <a:r>
              <a:rPr lang="en-US" dirty="0"/>
              <a:t>	Does the error cast doubt on the integrity of the work?	</a:t>
            </a:r>
          </a:p>
        </p:txBody>
      </p:sp>
    </p:spTree>
    <p:extLst>
      <p:ext uri="{BB962C8B-B14F-4D97-AF65-F5344CB8AC3E}">
        <p14:creationId xmlns:p14="http://schemas.microsoft.com/office/powerpoint/2010/main" val="271188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E5ED4AEB-06D8-4F7D-B220-8137E442B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927" r="33152" b="1"/>
          <a:stretch/>
        </p:blipFill>
        <p:spPr>
          <a:xfrm>
            <a:off x="20" y="1"/>
            <a:ext cx="6190715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831469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Dubious contributions of coauthors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</p:spPr>
        <p:txBody>
          <a:bodyPr>
            <a:normAutofit lnSpcReduction="10000"/>
          </a:bodyPr>
          <a:lstStyle/>
          <a:p>
            <a:r>
              <a:rPr lang="en-US" sz="1700" b="1" dirty="0"/>
              <a:t>Authorship disputes: extremely common</a:t>
            </a:r>
          </a:p>
          <a:p>
            <a:r>
              <a:rPr lang="en-US" sz="1700" dirty="0"/>
              <a:t>Authorship is discipline-specific</a:t>
            </a:r>
          </a:p>
          <a:p>
            <a:r>
              <a:rPr lang="en-US" sz="1700" dirty="0"/>
              <a:t>Advisors should discuss what constitutes authorship early and often (e.g. ACM guidelines)</a:t>
            </a:r>
          </a:p>
          <a:p>
            <a:endParaRPr lang="en-US" sz="1700" dirty="0"/>
          </a:p>
          <a:p>
            <a:r>
              <a:rPr lang="en-US" sz="1700" dirty="0"/>
              <a:t>“Invisible” contributions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High-level discourse (in every meeting)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Backchannel conversations</a:t>
            </a:r>
          </a:p>
          <a:p>
            <a:endParaRPr lang="en-US" sz="17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57A3E8B-F40F-44BE-B9D8-E45ACCB5A38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2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oman signing contract">
            <a:extLst>
              <a:ext uri="{FF2B5EF4-FFF2-40B4-BE49-F238E27FC236}">
                <a16:creationId xmlns:a16="http://schemas.microsoft.com/office/drawing/2014/main" id="{EA4BBBB3-4344-8A45-8935-E2E4A30731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937" r="19937"/>
          <a:stretch>
            <a:fillRect/>
          </a:stretch>
        </p:blipFill>
        <p:spPr>
          <a:xfrm>
            <a:off x="0" y="0"/>
            <a:ext cx="619125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831469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sz="3200"/>
              <a:t>Dubious contributions of coauthors: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157032"/>
            <a:ext cx="5416062" cy="44429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Where do you fall on the author list?</a:t>
            </a:r>
          </a:p>
          <a:p>
            <a:pPr>
              <a:lnSpc>
                <a:spcPct val="100000"/>
              </a:lnSpc>
            </a:pPr>
            <a:r>
              <a:rPr lang="en-US" dirty="0"/>
              <a:t>What contributions does that person believe they have made?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40000"/>
              </a:lnSpc>
            </a:pPr>
            <a:r>
              <a:rPr lang="en-US" i="1" dirty="0"/>
              <a:t>Everyone should be able to articulate what they contributed to a publication</a:t>
            </a:r>
          </a:p>
          <a:p>
            <a:pPr>
              <a:lnSpc>
                <a:spcPct val="140000"/>
              </a:lnSpc>
            </a:pPr>
            <a:r>
              <a:rPr lang="en-US" b="1" dirty="0"/>
              <a:t>DO NOT accuse </a:t>
            </a:r>
            <a:r>
              <a:rPr lang="en-US" dirty="0"/>
              <a:t>that person of not making contributions</a:t>
            </a:r>
          </a:p>
          <a:p>
            <a:pPr>
              <a:lnSpc>
                <a:spcPct val="140000"/>
              </a:lnSpc>
            </a:pPr>
            <a:r>
              <a:rPr lang="en-US" dirty="0"/>
              <a:t>Can think of </a:t>
            </a:r>
            <a:r>
              <a:rPr lang="en-US" b="1" dirty="0"/>
              <a:t>authorship as contract</a:t>
            </a:r>
            <a:r>
              <a:rPr lang="en-US" dirty="0"/>
              <a:t>…</a:t>
            </a:r>
          </a:p>
          <a:p>
            <a:pPr algn="ctr">
              <a:lnSpc>
                <a:spcPct val="140000"/>
              </a:lnSpc>
            </a:pPr>
            <a:r>
              <a:rPr lang="en-US" dirty="0"/>
              <a:t>and can go both ways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70450CA-C54B-40DB-9F5D-B19D7015832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4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own teddy bear covering its eyes">
            <a:extLst>
              <a:ext uri="{FF2B5EF4-FFF2-40B4-BE49-F238E27FC236}">
                <a16:creationId xmlns:a16="http://schemas.microsoft.com/office/drawing/2014/main" id="{8A6611B6-572E-9E45-8C6D-E29C9323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949"/>
            <a:ext cx="6190735" cy="360610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831469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Stolen work/boxed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EXTREMELY common sentiment</a:t>
            </a:r>
          </a:p>
          <a:p>
            <a:r>
              <a:rPr lang="en-US" dirty="0"/>
              <a:t>Contemporaneous discovery</a:t>
            </a:r>
          </a:p>
          <a:p>
            <a:pPr algn="ctr"/>
            <a:endParaRPr lang="en-US" i="1" dirty="0"/>
          </a:p>
          <a:p>
            <a:pPr algn="ctr"/>
            <a:r>
              <a:rPr lang="en-US" i="1" dirty="0"/>
              <a:t>Truly stolen work far less common than feeling/being boxed out</a:t>
            </a:r>
          </a:p>
          <a:p>
            <a:pPr algn="ctr"/>
            <a:endParaRPr lang="en-US" i="1" dirty="0"/>
          </a:p>
          <a:p>
            <a:r>
              <a:rPr lang="en-US" dirty="0"/>
              <a:t>Stolen work hard to prove</a:t>
            </a:r>
          </a:p>
          <a:p>
            <a:r>
              <a:rPr lang="en-US" dirty="0"/>
              <a:t>Boxed out == social phenomena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838703D-625C-4CD8-AFAF-602DC429425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5972941"/>
            <a:ext cx="5758248" cy="8850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7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rge and small hands holding red heart">
            <a:extLst>
              <a:ext uri="{FF2B5EF4-FFF2-40B4-BE49-F238E27FC236}">
                <a16:creationId xmlns:a16="http://schemas.microsoft.com/office/drawing/2014/main" id="{1F3FCEB9-488E-5B4B-9461-3CD556DA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856"/>
            <a:ext cx="6190735" cy="348228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E0509-AA85-174B-AF78-A0B9F672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9" y="831469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Stolen work/boxed out: 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A7F0-8F3E-6F4B-BD9A-CBC84CF2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</p:spPr>
        <p:txBody>
          <a:bodyPr>
            <a:normAutofit fontScale="92500"/>
          </a:bodyPr>
          <a:lstStyle/>
          <a:p>
            <a:r>
              <a:rPr lang="en-US" sz="1700" dirty="0"/>
              <a:t>BE GENEROUS with others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Instinct will be to be defensive.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Better to trust but verify.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BE GENEROUS with yourself</a:t>
            </a:r>
          </a:p>
          <a:p>
            <a:pPr algn="ctr"/>
            <a:r>
              <a:rPr lang="en-US" sz="1700" i="1" dirty="0"/>
              <a:t>You have many good ideas. </a:t>
            </a:r>
          </a:p>
          <a:p>
            <a:r>
              <a:rPr lang="en-US" sz="1700" b="1" dirty="0"/>
              <a:t>Sharing your ideas as audition</a:t>
            </a:r>
            <a:r>
              <a:rPr lang="en-US" sz="1700" dirty="0"/>
              <a:t>: how do people treat you? Would you work with them in the future?</a:t>
            </a:r>
          </a:p>
          <a:p>
            <a:r>
              <a:rPr lang="en-US" sz="1700" b="1" dirty="0"/>
              <a:t>Antidote is for you to publicize your work and be generous with credit!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BBE605B-A32B-4415-9D2A-6080DAC0695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6243" y="5972941"/>
            <a:ext cx="5758248" cy="8850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0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3375-444F-6942-82B8-BD687B411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does this have to do with reproducibility?</a:t>
            </a:r>
          </a:p>
        </p:txBody>
      </p:sp>
      <p:pic>
        <p:nvPicPr>
          <p:cNvPr id="5" name="Picture 4" descr="Black dog with bow-tie">
            <a:extLst>
              <a:ext uri="{FF2B5EF4-FFF2-40B4-BE49-F238E27FC236}">
                <a16:creationId xmlns:a16="http://schemas.microsoft.com/office/drawing/2014/main" id="{88713268-4291-4B47-A396-7464124BE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2" r="2056" b="-2"/>
          <a:stretch/>
        </p:blipFill>
        <p:spPr>
          <a:xfrm>
            <a:off x="573024" y="2291969"/>
            <a:ext cx="5054053" cy="43513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F9E1-1A5D-8848-B73C-83101068D2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34571" y="2291969"/>
            <a:ext cx="5817460" cy="435133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algn="ctr"/>
            <a:r>
              <a:rPr lang="en-US" b="1" dirty="0"/>
              <a:t>Theme: Trust </a:t>
            </a:r>
          </a:p>
          <a:p>
            <a:r>
              <a:rPr lang="en-US" dirty="0"/>
              <a:t>Trusting positive intent of authors </a:t>
            </a:r>
          </a:p>
          <a:p>
            <a:r>
              <a:rPr lang="en-US" dirty="0"/>
              <a:t>	</a:t>
            </a:r>
            <a:r>
              <a:rPr lang="en-US" i="1" dirty="0"/>
              <a:t>(they want to do good science!)</a:t>
            </a:r>
          </a:p>
          <a:p>
            <a:r>
              <a:rPr lang="en-US" dirty="0"/>
              <a:t>BUT feel free to be skeptical of results </a:t>
            </a:r>
          </a:p>
          <a:p>
            <a:pPr algn="ctr"/>
            <a:r>
              <a:rPr lang="en-US" i="1" dirty="0"/>
              <a:t>(this is scientific!)</a:t>
            </a:r>
          </a:p>
          <a:p>
            <a:r>
              <a:rPr lang="en-US" dirty="0"/>
              <a:t>Reproducibility as a social process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As a conversation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Focus on the big ideas</a:t>
            </a:r>
          </a:p>
        </p:txBody>
      </p:sp>
    </p:spTree>
    <p:extLst>
      <p:ext uri="{BB962C8B-B14F-4D97-AF65-F5344CB8AC3E}">
        <p14:creationId xmlns:p14="http://schemas.microsoft.com/office/powerpoint/2010/main" val="375887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FE97-4690-E142-8D18-A8A28DE1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69" y="1118251"/>
            <a:ext cx="11005257" cy="752753"/>
          </a:xfrm>
        </p:spPr>
        <p:txBody>
          <a:bodyPr>
            <a:noAutofit/>
          </a:bodyPr>
          <a:lstStyle/>
          <a:p>
            <a:r>
              <a:rPr lang="en-US" sz="10000" dirty="0"/>
              <a:t>Content Warning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CDB3CE-8E24-D84A-85ED-FAD10B108493}"/>
              </a:ext>
            </a:extLst>
          </p:cNvPr>
          <p:cNvSpPr txBox="1"/>
          <p:nvPr/>
        </p:nvSpPr>
        <p:spPr>
          <a:xfrm>
            <a:off x="1917892" y="2612654"/>
            <a:ext cx="8356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talk about reproducibility and professional communication today. One topic we will touch on resulted in a student suicide. I do not anticipate this dominating the discussion, but conversations may veer into other sensitive topics.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C6428-1648-D248-B36D-04275DB8A312}"/>
              </a:ext>
            </a:extLst>
          </p:cNvPr>
          <p:cNvSpPr txBox="1"/>
          <p:nvPr/>
        </p:nvSpPr>
        <p:spPr>
          <a:xfrm>
            <a:off x="492371" y="3935657"/>
            <a:ext cx="111906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70C0"/>
                </a:solidFill>
              </a:rPr>
              <a:t>These topics may be distressing. </a:t>
            </a:r>
          </a:p>
          <a:p>
            <a:pPr algn="ctr"/>
            <a:r>
              <a:rPr lang="en-US" sz="3000" b="1" dirty="0">
                <a:solidFill>
                  <a:srgbClr val="0070C0"/>
                </a:solidFill>
              </a:rPr>
              <a:t>If you want to leave now, that is okay. 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</a:rPr>
              <a:t>You can also leave if you just want the time back to study for midterms. </a:t>
            </a:r>
          </a:p>
          <a:p>
            <a:pPr algn="ctr"/>
            <a:endParaRPr lang="en-US" sz="3000" dirty="0">
              <a:solidFill>
                <a:srgbClr val="0070C0"/>
              </a:solidFill>
            </a:endParaRPr>
          </a:p>
          <a:p>
            <a:pPr algn="ctr"/>
            <a:r>
              <a:rPr lang="en-US" sz="3000" b="1" dirty="0">
                <a:solidFill>
                  <a:srgbClr val="002060"/>
                </a:solidFill>
              </a:rPr>
              <a:t>You do not owe me a reason for leaving class.</a:t>
            </a:r>
          </a:p>
        </p:txBody>
      </p:sp>
    </p:spTree>
    <p:extLst>
      <p:ext uri="{BB962C8B-B14F-4D97-AF65-F5344CB8AC3E}">
        <p14:creationId xmlns:p14="http://schemas.microsoft.com/office/powerpoint/2010/main" val="31911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udents conducting scientific experiment">
            <a:extLst>
              <a:ext uri="{FF2B5EF4-FFF2-40B4-BE49-F238E27FC236}">
                <a16:creationId xmlns:a16="http://schemas.microsoft.com/office/drawing/2014/main" id="{A95E46A9-BC34-BB42-8247-64B67286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48" r="22796" b="-2"/>
          <a:stretch/>
        </p:blipFill>
        <p:spPr>
          <a:xfrm>
            <a:off x="20" y="1"/>
            <a:ext cx="6190715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9130B-DEE8-CB44-BDC9-852EBE76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2" y="214693"/>
            <a:ext cx="594357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Why are we talking about these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C2365-B0C5-4646-8FF4-4CC0A8AA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3" y="1540256"/>
            <a:ext cx="5568459" cy="5317744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sz="2200" b="1" dirty="0"/>
              <a:t>Science is a collaborative, social process</a:t>
            </a:r>
          </a:p>
          <a:p>
            <a:pPr>
              <a:lnSpc>
                <a:spcPct val="140000"/>
              </a:lnSpc>
            </a:pPr>
            <a:r>
              <a:rPr lang="en-US" sz="2200" dirty="0"/>
              <a:t>Not just about findings!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Doing</a:t>
            </a:r>
            <a:r>
              <a:rPr lang="en-US" sz="2200" dirty="0"/>
              <a:t> science is social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Sharing findings</a:t>
            </a:r>
            <a:r>
              <a:rPr lang="en-US" sz="2200" dirty="0"/>
              <a:t> is social</a:t>
            </a:r>
          </a:p>
          <a:p>
            <a:pPr>
              <a:lnSpc>
                <a:spcPct val="140000"/>
              </a:lnSpc>
            </a:pPr>
            <a:r>
              <a:rPr lang="en-US" sz="2200" b="1" dirty="0"/>
              <a:t>Research methods</a:t>
            </a:r>
            <a:r>
              <a:rPr lang="en-US" sz="2200" dirty="0"/>
              <a:t> aren’t just about how you investigate research questions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How we publicize and communicate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Norms: absorbed vs. taught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4413E9F-4E52-4180-8253-806308E77DE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2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C0FD6E2-EAA2-4345-86B3-875C771B4B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0" y="1068782"/>
            <a:ext cx="6190735" cy="4720435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9130B-DEE8-CB44-BDC9-852EBE76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831469"/>
            <a:ext cx="506627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Ask vs. Guess culture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BF4B885-0AB2-4FC7-BB0D-90266D25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</p:spPr>
        <p:txBody>
          <a:bodyPr>
            <a:normAutofit/>
          </a:bodyPr>
          <a:lstStyle/>
          <a:p>
            <a:r>
              <a:rPr lang="en-US" dirty="0"/>
              <a:t>Famous post on </a:t>
            </a:r>
            <a:r>
              <a:rPr lang="en-US" dirty="0" err="1"/>
              <a:t>Metafilter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Scenario</a:t>
            </a:r>
            <a:r>
              <a:rPr lang="en-US" dirty="0"/>
              <a:t>: Not-close childhood friend asks to stay at your place after being denied before. Is this unforgivably rude?</a:t>
            </a:r>
          </a:p>
          <a:p>
            <a:endParaRPr lang="en-US" dirty="0"/>
          </a:p>
          <a:p>
            <a:r>
              <a:rPr lang="en-US" dirty="0"/>
              <a:t>What does this have to do with science and reproducibility?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09F7A2F-A7F2-4686-B647-B745A004BFD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9867" y="6052126"/>
            <a:ext cx="5751000" cy="80587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8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3A9E-3431-564D-9BD7-4BDAA4E5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reproducibility and how did we come to care?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6B89F6B-360A-2643-9AC5-A992B622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18124">
            <a:off x="481064" y="2420699"/>
            <a:ext cx="4025900" cy="52832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C9E1F56-AC1C-A747-B2F8-C302D4AF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574" y="2046669"/>
            <a:ext cx="4000500" cy="53086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A49C114-C74C-7B44-BEB0-FA683DAEB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90503">
            <a:off x="8042031" y="2588296"/>
            <a:ext cx="335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9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57CDEB7-E888-1C4D-84B7-327C285FB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87"/>
            <a:ext cx="12192001" cy="761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7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7DCAA8-FCEB-A141-ABBA-510691C5B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677"/>
            <a:ext cx="6190735" cy="524664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28246-6E95-AE40-AC66-94BD4E88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383" y="2537176"/>
            <a:ext cx="52392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https://artifact-</a:t>
            </a:r>
            <a:r>
              <a:rPr lang="en-US" dirty="0" err="1"/>
              <a:t>eval.org</a:t>
            </a:r>
            <a:r>
              <a:rPr lang="en-US" dirty="0"/>
              <a:t>/</a:t>
            </a:r>
            <a:r>
              <a:rPr lang="en-US" dirty="0" err="1"/>
              <a:t>about.html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DB64A7A-6E88-764F-8207-C47C3554E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1858" cy="620252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183A9E-3431-564D-9BD7-4BDAA4E5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076" y="5867482"/>
            <a:ext cx="468782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ACM definitions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09197A-5928-4EC0-AB49-83050F8D50B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7134" y="6059440"/>
            <a:ext cx="5696465" cy="7985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5834</TotalTime>
  <Words>1112</Words>
  <Application>Microsoft Macintosh PowerPoint</Application>
  <PresentationFormat>Widescreen</PresentationFormat>
  <Paragraphs>157</Paragraphs>
  <Slides>29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CS 295B/CS 395B Systems for Knowledge Discovery</vt:lpstr>
      <vt:lpstr>Themes for today</vt:lpstr>
      <vt:lpstr>Content Warning</vt:lpstr>
      <vt:lpstr>Why are we talking about these things?</vt:lpstr>
      <vt:lpstr>Ask vs. Guess culture</vt:lpstr>
      <vt:lpstr>What is reproducibility and how did we come to care?</vt:lpstr>
      <vt:lpstr>PowerPoint Presentation</vt:lpstr>
      <vt:lpstr>https://artifact-eval.org/about.html</vt:lpstr>
      <vt:lpstr>ACM definitions</vt:lpstr>
      <vt:lpstr>How are these related to the other topics</vt:lpstr>
      <vt:lpstr>Friday readings: reproducibility</vt:lpstr>
      <vt:lpstr>Friday readings: reproducibility</vt:lpstr>
      <vt:lpstr>Power dynamics of parties involved</vt:lpstr>
      <vt:lpstr>Bad Behavior &amp; Proposed Resolutions</vt:lpstr>
      <vt:lpstr>History of disagreement in CS</vt:lpstr>
      <vt:lpstr>Flame Wars in CS</vt:lpstr>
      <vt:lpstr>Discussion time: Less famous, common scenarios</vt:lpstr>
      <vt:lpstr>Fabricating results</vt:lpstr>
      <vt:lpstr>Fabricating results: What to do?</vt:lpstr>
      <vt:lpstr>Fabricating results: What to do?</vt:lpstr>
      <vt:lpstr>Scientific disagreement</vt:lpstr>
      <vt:lpstr>Scientific disagreement: What to do?</vt:lpstr>
      <vt:lpstr>Error in collaborator’s work</vt:lpstr>
      <vt:lpstr>Error in collaborator’s work: What to do?</vt:lpstr>
      <vt:lpstr>Dubious contributions of coauthors</vt:lpstr>
      <vt:lpstr>Dubious contributions of coauthors: What to do?</vt:lpstr>
      <vt:lpstr>Stolen work/boxed out</vt:lpstr>
      <vt:lpstr>Stolen work/boxed out: What to do?</vt:lpstr>
      <vt:lpstr>What does this have to do with reproducibility?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17</cp:revision>
  <dcterms:created xsi:type="dcterms:W3CDTF">2021-08-30T08:24:49Z</dcterms:created>
  <dcterms:modified xsi:type="dcterms:W3CDTF">2021-10-13T15:31:19Z</dcterms:modified>
</cp:coreProperties>
</file>